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355" r:id="rId2"/>
    <p:sldId id="356" r:id="rId3"/>
    <p:sldId id="371" r:id="rId4"/>
    <p:sldId id="399" r:id="rId5"/>
    <p:sldId id="400" r:id="rId6"/>
    <p:sldId id="401" r:id="rId7"/>
    <p:sldId id="402" r:id="rId8"/>
    <p:sldId id="403" r:id="rId9"/>
    <p:sldId id="404" r:id="rId10"/>
    <p:sldId id="405" r:id="rId11"/>
    <p:sldId id="358" r:id="rId12"/>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2" autoAdjust="0"/>
  </p:normalViewPr>
  <p:slideViewPr>
    <p:cSldViewPr snapToGrid="0" snapToObjects="1">
      <p:cViewPr varScale="1">
        <p:scale>
          <a:sx n="53" d="100"/>
          <a:sy n="53" d="100"/>
        </p:scale>
        <p:origin x="1314" y="66"/>
      </p:cViewPr>
      <p:guideLst>
        <p:guide orient="horz" pos="2160"/>
        <p:guide pos="3840"/>
      </p:guideLst>
    </p:cSldViewPr>
  </p:slideViewPr>
  <p:notesTextViewPr>
    <p:cViewPr>
      <p:scale>
        <a:sx n="100" d="100"/>
        <a:sy n="100" d="100"/>
      </p:scale>
      <p:origin x="0" y="-18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9/8/2021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1" dirty="0" smtClean="0"/>
              <a:t>central processing unit</a:t>
            </a:r>
            <a:r>
              <a:rPr lang="en-US" dirty="0" smtClean="0"/>
              <a:t> (</a:t>
            </a:r>
            <a:r>
              <a:rPr lang="en-US" b="1" dirty="0" smtClean="0"/>
              <a:t>CPU</a:t>
            </a:r>
            <a:r>
              <a:rPr lang="en-US" dirty="0" smtClean="0"/>
              <a:t>) is the electronic circuitry within a computer that carries out the instructions of a computer program by performing the basic arithmetic, logical, control and input/output (I/O) operations specified by the instructions. The term has been used in the computer industry at least since the early 1960s. Traditionally, the term “CPU” refers to a processor, more specifically to its processing unit and control unit (CU), distinguishing these core elements of a computer from external components such as main memory and I/O circuitry.</a:t>
            </a:r>
          </a:p>
          <a:p>
            <a:r>
              <a:rPr lang="en-US" dirty="0" smtClean="0"/>
              <a:t>The form, design and implementation of CPUs have changed over the course of their history, but their fundamental operation remains almost unchanged. Principal components of a CPU include the arithmetic logic unit (ALU) that performs arithmetic and logic operations, processor registers that supply operands to the ALU and store the results of ALU operations, and a control unit that fetches instructions from memory and “executes” them by directing the coordinated operations of the ALU, registers and other components.</a:t>
            </a:r>
          </a:p>
          <a:p>
            <a:endParaRPr lang="en-US" dirty="0" smtClean="0"/>
          </a:p>
          <a:p>
            <a:endParaRPr lang="en-US" dirty="0" smtClean="0"/>
          </a:p>
          <a:p>
            <a:r>
              <a:rPr lang="en-US" b="1" dirty="0" smtClean="0"/>
              <a:t>Operation</a:t>
            </a:r>
          </a:p>
          <a:p>
            <a:r>
              <a:rPr lang="en-US" dirty="0" smtClean="0"/>
              <a:t>The fundamental operation of most CPUs, regardless of the physical form they take, is to execute a sequence of stored instructions that is called a program. The instructions to be executed are kept in some kind of computer memory. Nearly all CPUs follow the fetch, decode and execute steps in their operation, which are collectively known as the instruction cycle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4</a:t>
            </a:fld>
            <a:endParaRPr lang="en-US"/>
          </a:p>
        </p:txBody>
      </p:sp>
    </p:spTree>
    <p:extLst>
      <p:ext uri="{BB962C8B-B14F-4D97-AF65-F5344CB8AC3E}">
        <p14:creationId xmlns:p14="http://schemas.microsoft.com/office/powerpoint/2010/main" val="293523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CPU and main memory interact with each</a:t>
            </a:r>
            <a:r>
              <a:rPr lang="en-US" baseline="0" dirty="0" smtClean="0"/>
              <a:t> other</a:t>
            </a:r>
          </a:p>
          <a:p>
            <a:pPr marL="228600" indent="-228600">
              <a:buAutoNum type="arabicPeriod"/>
            </a:pPr>
            <a:r>
              <a:rPr lang="en-US" baseline="0" dirty="0" smtClean="0"/>
              <a:t>Control : it is Control unit (CU) , send and receive signals to memory and CPU</a:t>
            </a:r>
          </a:p>
          <a:p>
            <a:pPr marL="228600" indent="-228600">
              <a:buAutoNum type="arabicPeriod"/>
            </a:pPr>
            <a:r>
              <a:rPr lang="en-US" baseline="0" dirty="0" smtClean="0"/>
              <a:t>MAR : </a:t>
            </a:r>
            <a:r>
              <a:rPr lang="en-US" sz="1200" b="1" i="0" kern="1200" dirty="0" smtClean="0">
                <a:solidFill>
                  <a:schemeClr val="tx1"/>
                </a:solidFill>
                <a:effectLst/>
                <a:latin typeface="+mn-lt"/>
                <a:ea typeface="+mn-ea"/>
                <a:cs typeface="+mn-cs"/>
              </a:rPr>
              <a:t>Memory Address Register</a:t>
            </a:r>
            <a:r>
              <a:rPr lang="en-US" sz="1200" b="0" i="0" kern="1200" dirty="0" smtClean="0">
                <a:solidFill>
                  <a:schemeClr val="tx1"/>
                </a:solidFill>
                <a:effectLst/>
                <a:latin typeface="+mn-lt"/>
                <a:ea typeface="+mn-ea"/>
                <a:cs typeface="+mn-cs"/>
              </a:rPr>
              <a:t> holds the address of a memory block in which read or write</a:t>
            </a:r>
            <a:r>
              <a:rPr lang="en-US" sz="1200" b="0" i="0" kern="1200" baseline="0" dirty="0" smtClean="0">
                <a:solidFill>
                  <a:schemeClr val="tx1"/>
                </a:solidFill>
                <a:effectLst/>
                <a:latin typeface="+mn-lt"/>
                <a:ea typeface="+mn-ea"/>
                <a:cs typeface="+mn-cs"/>
              </a:rPr>
              <a:t> operations are performed </a:t>
            </a:r>
            <a:endParaRPr lang="en-US"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MDR : </a:t>
            </a:r>
            <a:r>
              <a:rPr lang="en-US" sz="1200" b="1" i="0" kern="1200" dirty="0" smtClean="0">
                <a:solidFill>
                  <a:schemeClr val="tx1"/>
                </a:solidFill>
                <a:effectLst/>
                <a:latin typeface="+mn-lt"/>
                <a:ea typeface="+mn-ea"/>
                <a:cs typeface="+mn-cs"/>
              </a:rPr>
              <a:t>Memory Data Register</a:t>
            </a:r>
            <a:r>
              <a:rPr lang="en-US" sz="1200" b="0" i="0" kern="1200" dirty="0" smtClean="0">
                <a:solidFill>
                  <a:schemeClr val="tx1"/>
                </a:solidFill>
                <a:effectLst/>
                <a:latin typeface="+mn-lt"/>
                <a:ea typeface="+mn-ea"/>
                <a:cs typeface="+mn-cs"/>
              </a:rPr>
              <a:t> holds data waiting to be written in or data read from the location pointed by the MAR</a:t>
            </a:r>
          </a:p>
          <a:p>
            <a:pPr marL="228600" indent="-228600">
              <a:buAutoNum type="arabicPeriod"/>
            </a:pPr>
            <a:r>
              <a:rPr lang="en-US" baseline="0" dirty="0" smtClean="0"/>
              <a:t>D : </a:t>
            </a:r>
            <a:r>
              <a:rPr lang="en-US" b="1" baseline="0" dirty="0" smtClean="0"/>
              <a:t>De-multiplexer</a:t>
            </a:r>
            <a:r>
              <a:rPr lang="en-US" baseline="0" dirty="0" smtClean="0"/>
              <a:t> or </a:t>
            </a:r>
            <a:r>
              <a:rPr lang="en-US" sz="1200" b="1" i="0" kern="1200" dirty="0" smtClean="0">
                <a:solidFill>
                  <a:schemeClr val="tx1"/>
                </a:solidFill>
                <a:effectLst/>
                <a:latin typeface="+mn-lt"/>
                <a:ea typeface="+mn-ea"/>
                <a:cs typeface="+mn-cs"/>
              </a:rPr>
              <a:t>DEMUX</a:t>
            </a:r>
            <a:r>
              <a:rPr lang="en-US" sz="1200" b="0" i="0" kern="1200" dirty="0" smtClean="0">
                <a:solidFill>
                  <a:schemeClr val="tx1"/>
                </a:solidFill>
                <a:effectLst/>
                <a:latin typeface="+mn-lt"/>
                <a:ea typeface="+mn-ea"/>
                <a:cs typeface="+mn-cs"/>
              </a:rPr>
              <a:t> receives digital information from a single source and converts it into several sources</a:t>
            </a:r>
            <a:endParaRPr lang="en-US" baseline="0" dirty="0" smtClean="0"/>
          </a:p>
          <a:p>
            <a:pPr marL="228600" indent="-228600">
              <a:buAutoNum type="arabicPeriod"/>
            </a:pPr>
            <a:r>
              <a:rPr lang="en-US" baseline="0" dirty="0" smtClean="0"/>
              <a:t>Address lines( </a:t>
            </a:r>
            <a:r>
              <a:rPr lang="en-US" sz="1200" b="1" i="0" kern="1200" dirty="0" smtClean="0">
                <a:solidFill>
                  <a:schemeClr val="tx1"/>
                </a:solidFill>
                <a:effectLst/>
                <a:latin typeface="+mn-lt"/>
                <a:ea typeface="+mn-ea"/>
                <a:cs typeface="+mn-cs"/>
              </a:rPr>
              <a:t>Address bus) : </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Unidirectional</a:t>
            </a:r>
            <a:r>
              <a:rPr lang="en-US" sz="1200" b="0" i="0" kern="1200" dirty="0" smtClean="0">
                <a:solidFill>
                  <a:schemeClr val="tx1"/>
                </a:solidFill>
                <a:effectLst/>
                <a:latin typeface="+mn-lt"/>
                <a:ea typeface="+mn-ea"/>
                <a:cs typeface="+mn-cs"/>
              </a:rPr>
              <a:t> because the microprocessor is </a:t>
            </a:r>
            <a:r>
              <a:rPr lang="en-US" sz="1200" b="1" i="0" kern="1200" dirty="0" smtClean="0">
                <a:solidFill>
                  <a:schemeClr val="tx1"/>
                </a:solidFill>
                <a:effectLst/>
                <a:latin typeface="+mn-lt"/>
                <a:ea typeface="+mn-ea"/>
                <a:cs typeface="+mn-cs"/>
              </a:rPr>
              <a:t>addressing</a:t>
            </a:r>
            <a:r>
              <a:rPr lang="en-US" sz="1200" b="0" i="0" kern="1200" dirty="0" smtClean="0">
                <a:solidFill>
                  <a:schemeClr val="tx1"/>
                </a:solidFill>
                <a:effectLst/>
                <a:latin typeface="+mn-lt"/>
                <a:ea typeface="+mn-ea"/>
                <a:cs typeface="+mn-cs"/>
              </a:rPr>
              <a:t> a specific memory location. No outside devices can not write into Microprocessor (CPU). </a:t>
            </a:r>
          </a:p>
          <a:p>
            <a:pPr marL="228600" indent="-228600">
              <a:buAutoNum type="arabicPeriod"/>
            </a:pPr>
            <a:r>
              <a:rPr lang="en-US" sz="1200" b="0" i="0" kern="1200" dirty="0" smtClean="0">
                <a:solidFill>
                  <a:schemeClr val="tx1"/>
                </a:solidFill>
                <a:effectLst/>
                <a:latin typeface="+mn-lt"/>
                <a:ea typeface="+mn-ea"/>
                <a:cs typeface="+mn-cs"/>
              </a:rPr>
              <a:t>Data Lines (</a:t>
            </a:r>
            <a:r>
              <a:rPr lang="en-US" sz="1200" b="1" i="0" kern="1200" dirty="0" smtClean="0">
                <a:solidFill>
                  <a:schemeClr val="tx1"/>
                </a:solidFill>
                <a:effectLst/>
                <a:latin typeface="+mn-lt"/>
                <a:ea typeface="+mn-ea"/>
                <a:cs typeface="+mn-cs"/>
              </a:rPr>
              <a:t>Data bus )</a:t>
            </a:r>
            <a:r>
              <a:rPr lang="en-US" sz="1200" b="0" i="0" kern="1200" dirty="0" smtClean="0">
                <a:solidFill>
                  <a:schemeClr val="tx1"/>
                </a:solidFill>
                <a:effectLst/>
                <a:latin typeface="+mn-lt"/>
                <a:ea typeface="+mn-ea"/>
                <a:cs typeface="+mn-cs"/>
              </a:rPr>
              <a:t>is </a:t>
            </a:r>
            <a:r>
              <a:rPr lang="en-US" sz="1200" b="1" i="0" kern="1200" dirty="0" smtClean="0">
                <a:solidFill>
                  <a:schemeClr val="tx1"/>
                </a:solidFill>
                <a:effectLst/>
                <a:latin typeface="+mn-lt"/>
                <a:ea typeface="+mn-ea"/>
                <a:cs typeface="+mn-cs"/>
              </a:rPr>
              <a:t>Bidirectional</a:t>
            </a:r>
            <a:r>
              <a:rPr lang="en-US" sz="1200" b="0" i="0" kern="1200" dirty="0" smtClean="0">
                <a:solidFill>
                  <a:schemeClr val="tx1"/>
                </a:solidFill>
                <a:effectLst/>
                <a:latin typeface="+mn-lt"/>
                <a:ea typeface="+mn-ea"/>
                <a:cs typeface="+mn-cs"/>
              </a:rPr>
              <a:t> because the CPU can read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from memory or write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to the memory</a:t>
            </a:r>
            <a:endParaRPr lang="en-US" baseline="0" dirty="0" smtClean="0"/>
          </a:p>
          <a:p>
            <a:pPr marL="228600" indent="-228600">
              <a:buAutoNum type="arabicPeriod"/>
            </a:pPr>
            <a:r>
              <a:rPr lang="en-US" baseline="0" dirty="0" smtClean="0"/>
              <a:t>Main memory :RAM</a:t>
            </a:r>
          </a:p>
        </p:txBody>
      </p:sp>
      <p:sp>
        <p:nvSpPr>
          <p:cNvPr id="4" name="Slide Number Placeholder 3"/>
          <p:cNvSpPr>
            <a:spLocks noGrp="1"/>
          </p:cNvSpPr>
          <p:nvPr>
            <p:ph type="sldNum" sz="quarter" idx="10"/>
          </p:nvPr>
        </p:nvSpPr>
        <p:spPr/>
        <p:txBody>
          <a:bodyPr/>
          <a:lstStyle/>
          <a:p>
            <a:fld id="{5785012C-24FD-4033-9E4F-17EFABF705B6}" type="slidenum">
              <a:rPr lang="en-US" smtClean="0"/>
              <a:pPr/>
              <a:t>5</a:t>
            </a:fld>
            <a:endParaRPr lang="en-US"/>
          </a:p>
        </p:txBody>
      </p:sp>
    </p:spTree>
    <p:extLst>
      <p:ext uri="{BB962C8B-B14F-4D97-AF65-F5344CB8AC3E}">
        <p14:creationId xmlns:p14="http://schemas.microsoft.com/office/powerpoint/2010/main" val="140497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MAR and MDR</a:t>
            </a:r>
            <a:r>
              <a:rPr lang="en-US" baseline="0" dirty="0" smtClean="0"/>
              <a:t> : already discussed</a:t>
            </a:r>
          </a:p>
          <a:p>
            <a:pPr marL="228600" indent="-228600">
              <a:buAutoNum type="arabicPeriod"/>
            </a:pPr>
            <a:r>
              <a:rPr lang="en-US" baseline="0" dirty="0" smtClean="0"/>
              <a:t>IR :</a:t>
            </a:r>
            <a:r>
              <a:rPr lang="en-US" sz="1200" b="1" i="0" kern="1200" dirty="0" smtClean="0">
                <a:solidFill>
                  <a:schemeClr val="tx1"/>
                </a:solidFill>
                <a:effectLst/>
                <a:latin typeface="+mn-lt"/>
                <a:ea typeface="+mn-ea"/>
                <a:cs typeface="+mn-cs"/>
              </a:rPr>
              <a:t>instruction register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IR</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current instruction register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CIR</a:t>
            </a:r>
            <a:r>
              <a:rPr lang="en-US" sz="1200" b="0" i="0" kern="1200" dirty="0" smtClean="0">
                <a:solidFill>
                  <a:schemeClr val="tx1"/>
                </a:solidFill>
                <a:effectLst/>
                <a:latin typeface="+mn-lt"/>
                <a:ea typeface="+mn-ea"/>
                <a:cs typeface="+mn-cs"/>
              </a:rPr>
              <a:t>) is the part of a CPU’s control unit that holds the </a:t>
            </a:r>
            <a:r>
              <a:rPr lang="en-US" sz="1200" b="1" i="0" kern="1200" dirty="0" smtClean="0">
                <a:solidFill>
                  <a:schemeClr val="tx1"/>
                </a:solidFill>
                <a:effectLst/>
                <a:latin typeface="+mn-lt"/>
                <a:ea typeface="+mn-ea"/>
                <a:cs typeface="+mn-cs"/>
              </a:rPr>
              <a:t>instruction </a:t>
            </a:r>
            <a:r>
              <a:rPr lang="en-US" sz="1200" b="0" i="0" kern="1200" dirty="0" smtClean="0">
                <a:solidFill>
                  <a:schemeClr val="tx1"/>
                </a:solidFill>
                <a:effectLst/>
                <a:latin typeface="+mn-lt"/>
                <a:ea typeface="+mn-ea"/>
                <a:cs typeface="+mn-cs"/>
              </a:rPr>
              <a:t>currently being executed or decoded. In simple processors, each instruction to be executed is loaded into the instruction register, which holds it while it is decoded, prepared and ultimately executed, which can take several steps.</a:t>
            </a:r>
          </a:p>
          <a:p>
            <a:pPr marL="228600" indent="-228600">
              <a:buAutoNum type="arabicPeriod"/>
            </a:pPr>
            <a:r>
              <a:rPr lang="en-US" sz="1200" b="0" i="0" kern="1200" dirty="0" smtClean="0">
                <a:solidFill>
                  <a:schemeClr val="tx1"/>
                </a:solidFill>
                <a:effectLst/>
                <a:latin typeface="+mn-lt"/>
                <a:ea typeface="+mn-ea"/>
                <a:cs typeface="+mn-cs"/>
              </a:rPr>
              <a:t>PC : </a:t>
            </a:r>
            <a:r>
              <a:rPr lang="en-US" sz="1200" b="1" i="0" kern="1200" dirty="0" smtClean="0">
                <a:solidFill>
                  <a:schemeClr val="tx1"/>
                </a:solidFill>
                <a:effectLst/>
                <a:latin typeface="+mn-lt"/>
                <a:ea typeface="+mn-ea"/>
                <a:cs typeface="+mn-cs"/>
              </a:rPr>
              <a:t>program counter</a:t>
            </a:r>
            <a:r>
              <a:rPr lang="en-US" sz="1200" b="0" i="0" kern="1200" dirty="0" smtClean="0">
                <a:solidFill>
                  <a:schemeClr val="tx1"/>
                </a:solidFill>
                <a:effectLst/>
                <a:latin typeface="+mn-lt"/>
                <a:ea typeface="+mn-ea"/>
                <a:cs typeface="+mn-cs"/>
              </a:rPr>
              <a:t> is a register in a computer processor that contains the </a:t>
            </a:r>
            <a:r>
              <a:rPr lang="en-US" sz="1200" b="1" i="0" kern="1200" dirty="0" smtClean="0">
                <a:solidFill>
                  <a:schemeClr val="tx1"/>
                </a:solidFill>
                <a:effectLst/>
                <a:latin typeface="+mn-lt"/>
                <a:ea typeface="+mn-ea"/>
                <a:cs typeface="+mn-cs"/>
              </a:rPr>
              <a:t>address (location) </a:t>
            </a:r>
            <a:r>
              <a:rPr lang="en-US" sz="1200" b="0" i="0" kern="1200" dirty="0" smtClean="0">
                <a:solidFill>
                  <a:schemeClr val="tx1"/>
                </a:solidFill>
                <a:effectLst/>
                <a:latin typeface="+mn-lt"/>
                <a:ea typeface="+mn-ea"/>
                <a:cs typeface="+mn-cs"/>
              </a:rPr>
              <a:t>of the instruction being executed at the current time. As each instruction gets fetched, the </a:t>
            </a:r>
            <a:r>
              <a:rPr lang="en-US" sz="1200" b="1" i="0" kern="1200" dirty="0" smtClean="0">
                <a:solidFill>
                  <a:schemeClr val="tx1"/>
                </a:solidFill>
                <a:effectLst/>
                <a:latin typeface="+mn-lt"/>
                <a:ea typeface="+mn-ea"/>
                <a:cs typeface="+mn-cs"/>
              </a:rPr>
              <a:t>program counter</a:t>
            </a:r>
            <a:r>
              <a:rPr lang="en-US" sz="1200" b="0" i="0" kern="1200" dirty="0" smtClean="0">
                <a:solidFill>
                  <a:schemeClr val="tx1"/>
                </a:solidFill>
                <a:effectLst/>
                <a:latin typeface="+mn-lt"/>
                <a:ea typeface="+mn-ea"/>
                <a:cs typeface="+mn-cs"/>
              </a:rPr>
              <a:t> increases its stored value by 1</a:t>
            </a:r>
          </a:p>
          <a:p>
            <a:pPr marL="228600" indent="-228600">
              <a:buAutoNum type="arabicPeriod"/>
            </a:pPr>
            <a:r>
              <a:rPr lang="en-US" sz="1200" b="0" i="0" kern="1200" dirty="0" smtClean="0">
                <a:solidFill>
                  <a:schemeClr val="tx1"/>
                </a:solidFill>
                <a:effectLst/>
                <a:latin typeface="+mn-lt"/>
                <a:ea typeface="+mn-ea"/>
                <a:cs typeface="+mn-cs"/>
              </a:rPr>
              <a:t>Accumulator : register used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short-term, intermediate storage of arithmetic and logic data in a computer's CPU.</a:t>
            </a:r>
          </a:p>
          <a:p>
            <a:pPr marL="228600" indent="-228600">
              <a:buAutoNum type="arabicPeriod"/>
            </a:pPr>
            <a:r>
              <a:rPr lang="en-US" sz="1200" b="0" i="0" kern="1200" dirty="0" smtClean="0">
                <a:solidFill>
                  <a:schemeClr val="tx1"/>
                </a:solidFill>
                <a:effectLst/>
                <a:latin typeface="+mn-lt"/>
                <a:ea typeface="+mn-ea"/>
                <a:cs typeface="+mn-cs"/>
              </a:rPr>
              <a:t>System clock</a:t>
            </a:r>
            <a:r>
              <a:rPr lang="en-US" sz="1200" b="0" i="0" kern="1200" baseline="0" dirty="0" smtClean="0">
                <a:solidFill>
                  <a:schemeClr val="tx1"/>
                </a:solidFill>
                <a:effectLst/>
                <a:latin typeface="+mn-lt"/>
                <a:ea typeface="+mn-ea"/>
                <a:cs typeface="+mn-cs"/>
              </a:rPr>
              <a:t> : An</a:t>
            </a:r>
            <a:r>
              <a:rPr lang="en-US" sz="1200" b="0" i="0" kern="1200" dirty="0" smtClean="0">
                <a:solidFill>
                  <a:schemeClr val="tx1"/>
                </a:solidFill>
                <a:effectLst/>
                <a:latin typeface="+mn-lt"/>
                <a:ea typeface="+mn-ea"/>
                <a:cs typeface="+mn-cs"/>
              </a:rPr>
              <a:t> electronic device in a computer that issues a steady high-frequency signal that synchronizes all the internal components</a:t>
            </a:r>
            <a:r>
              <a:rPr lang="en-US" sz="1200" b="0" i="0" kern="1200" dirty="0" smtClean="0">
                <a:solidFill>
                  <a:schemeClr val="tx1"/>
                </a:solidFill>
                <a:effectLst/>
                <a:latin typeface="+mn-lt"/>
                <a:ea typeface="+mn-ea"/>
                <a:cs typeface="+mn-cs"/>
              </a:rPr>
              <a:t>.</a:t>
            </a:r>
          </a:p>
          <a:p>
            <a:pPr marL="228600" indent="-228600">
              <a:buAutoNum type="arabicPeriod"/>
            </a:pPr>
            <a:endParaRPr lang="en-US" sz="1200" b="0" i="0" kern="1200" dirty="0" smtClean="0">
              <a:solidFill>
                <a:schemeClr val="tx1"/>
              </a:solidFill>
              <a:effectLst/>
              <a:latin typeface="+mn-lt"/>
              <a:ea typeface="+mn-ea"/>
              <a:cs typeface="+mn-cs"/>
            </a:endParaRPr>
          </a:p>
          <a:p>
            <a:r>
              <a:rPr lang="en-US" b="1" dirty="0" smtClean="0"/>
              <a:t>Clock rate</a:t>
            </a:r>
          </a:p>
          <a:p>
            <a:r>
              <a:rPr lang="en-US" dirty="0" smtClean="0"/>
              <a:t>Most CPUs are synchronous circuits, which means they employ a clock signal to pace their sequential operations. The clock signal is produced by an external oscillator circuit that generates a consistent number of pulses each second in the form of a periodic square wave. The frequency of the clock pulses determines the rate at which a CPU executes instructions and, consequently, the faster the clock, the more instructions the CPU will execute each second.</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6</a:t>
            </a:fld>
            <a:endParaRPr lang="en-US"/>
          </a:p>
        </p:txBody>
      </p:sp>
    </p:spTree>
    <p:extLst>
      <p:ext uri="{BB962C8B-B14F-4D97-AF65-F5344CB8AC3E}">
        <p14:creationId xmlns:p14="http://schemas.microsoft.com/office/powerpoint/2010/main" val="50014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Fetch</a:t>
            </a:r>
          </a:p>
          <a:p>
            <a:r>
              <a:rPr lang="en-US" dirty="0" smtClean="0"/>
              <a:t>The first step, fetch, involves retrieving an instruction (which is represented by a number or sequence of numbers) from program memory. The instruction’s location (address) in program memory is determined by a program counter (PC), which stores a number that identifies the address of the next instruction to be fetched. After an instruction is fetched, the PC is incremented by the length of the instruction so that it will contain the address of the next instruction in the sequence.</a:t>
            </a:r>
            <a:r>
              <a:rPr lang="en-US" dirty="0" smtClean="0">
                <a:effectLst/>
              </a:rPr>
              <a:t> </a:t>
            </a:r>
            <a:r>
              <a:rPr lang="en-US" dirty="0" smtClean="0"/>
              <a:t>Often, the instruction to be fetched must be retrieved from relatively slow memory, causing the CPU to stall while waiting for the instruction to be returned. This issue is largely addressed in modern processors by caches and pipeline architectures</a:t>
            </a:r>
          </a:p>
          <a:p>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7</a:t>
            </a:fld>
            <a:endParaRPr lang="en-US"/>
          </a:p>
        </p:txBody>
      </p:sp>
    </p:spTree>
    <p:extLst>
      <p:ext uri="{BB962C8B-B14F-4D97-AF65-F5344CB8AC3E}">
        <p14:creationId xmlns:p14="http://schemas.microsoft.com/office/powerpoint/2010/main" val="154600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Decode</a:t>
            </a:r>
          </a:p>
          <a:p>
            <a:r>
              <a:rPr lang="en-US" dirty="0" smtClean="0"/>
              <a:t>The instruction that the CPU fetches from memory determines what the CPU will do. In the decode step, performed by the circuitry known as the </a:t>
            </a:r>
            <a:r>
              <a:rPr lang="en-US" b="1" dirty="0" smtClean="0"/>
              <a:t>instruction decoder</a:t>
            </a:r>
            <a:r>
              <a:rPr lang="en-US" dirty="0" smtClean="0"/>
              <a:t>, the instruction is converted into signals that control other parts of the CPU.</a:t>
            </a:r>
          </a:p>
          <a:p>
            <a:r>
              <a:rPr lang="en-US" dirty="0" smtClean="0"/>
              <a:t>The way in which the instruction is interpreted is defined by the CPU’s instruction set architecture (ISA). Often, one group of bits (that is, a “field”) within the instruction, called the opcode, indicates which operation is to be performed, while the remaining fields usually provide supplemental information required for the operation, such as the operands. Those operands may be specified as a constant value (called an immediate value), or as the location of a value that may be a processor register or a memory address, as determined by some addressing mode.</a:t>
            </a:r>
          </a:p>
          <a:p>
            <a:r>
              <a:rPr lang="en-US" dirty="0" smtClean="0"/>
              <a:t>In some CPU designs the instruction decoder is implemented as a hardwired, unchangeable circuit. In others, a microprogram is used to translate instructions into sets of CPU configuration signals that are applied sequentially over multiple clock pulses. In some cases the memory that stores the microprogram is rewritable, making it possible to change the way in which the CPU decodes instructions.</a:t>
            </a:r>
          </a:p>
          <a:p>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9</a:t>
            </a:fld>
            <a:endParaRPr lang="en-US"/>
          </a:p>
        </p:txBody>
      </p:sp>
    </p:spTree>
    <p:extLst>
      <p:ext uri="{BB962C8B-B14F-4D97-AF65-F5344CB8AC3E}">
        <p14:creationId xmlns:p14="http://schemas.microsoft.com/office/powerpoint/2010/main" val="285804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Execute</a:t>
            </a:r>
          </a:p>
          <a:p>
            <a:r>
              <a:rPr lang="en-US" dirty="0" smtClean="0"/>
              <a:t>After the fetch and decode steps, the execute step is performed. Depending on the CPU architecture, this may consist of a single action or a sequence of actions. During each action, various parts of the CPU are electrically connected so they can perform all or part of the desired operation and then the action is completed, typically in response to a clock pulse. Very often the results are written to an internal CPU register for quick access by subsequent instructions. In other cases results may be written to slower, but less expensive and higher capacity main memory.</a:t>
            </a:r>
          </a:p>
          <a:p>
            <a:r>
              <a:rPr lang="en-US" dirty="0" smtClean="0"/>
              <a:t>For example, if an addition instruction is to be executed, the arithmetic logic unit (ALU) inputs are connected to a pair of operand sources (numbers to be summed), the ALU is configured to perform an addition operation so that the sum of its operand inputs will appear at its output, and the ALU output is connected to storage (e.g., a register or memory) that will receive the sum. When the clock pulse occurs, the sum will be transferred to storage and, if the resulting sum is too large (i.e., it is larger than the ALU’s output word size), an arithmetic overflow flag will be set.</a:t>
            </a:r>
          </a:p>
          <a:p>
            <a:endParaRPr lang="en-US"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10</a:t>
            </a:fld>
            <a:endParaRPr lang="en-US"/>
          </a:p>
        </p:txBody>
      </p:sp>
    </p:spTree>
    <p:extLst>
      <p:ext uri="{BB962C8B-B14F-4D97-AF65-F5344CB8AC3E}">
        <p14:creationId xmlns:p14="http://schemas.microsoft.com/office/powerpoint/2010/main" val="4001847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9/8/2021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9/8/2021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9/8/2021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9/8/2021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the instruction</a:t>
            </a:r>
          </a:p>
        </p:txBody>
      </p:sp>
      <p:sp>
        <p:nvSpPr>
          <p:cNvPr id="3" name="Content Placeholder 2"/>
          <p:cNvSpPr>
            <a:spLocks noGrp="1"/>
          </p:cNvSpPr>
          <p:nvPr>
            <p:ph idx="1"/>
          </p:nvPr>
        </p:nvSpPr>
        <p:spPr>
          <a:xfrm>
            <a:off x="261258" y="2650674"/>
            <a:ext cx="6743699" cy="1023255"/>
          </a:xfrm>
        </p:spPr>
        <p:txBody>
          <a:bodyPr>
            <a:noAutofit/>
          </a:bodyPr>
          <a:lstStyle/>
          <a:p>
            <a:pPr marL="0" indent="0">
              <a:buNone/>
            </a:pPr>
            <a:r>
              <a:rPr lang="en-US" sz="2800" dirty="0" smtClean="0"/>
              <a:t>Control unit sends signals to appropriate devices </a:t>
            </a:r>
            <a:r>
              <a:rPr lang="en-US" sz="2800" dirty="0"/>
              <a:t>to </a:t>
            </a:r>
            <a:r>
              <a:rPr lang="en-US" sz="2800" dirty="0" smtClean="0"/>
              <a:t>cause execution </a:t>
            </a:r>
            <a:r>
              <a:rPr lang="en-US" sz="2800" dirty="0"/>
              <a:t>of </a:t>
            </a:r>
            <a:r>
              <a:rPr lang="en-US" sz="2800" dirty="0" smtClean="0"/>
              <a:t>the instruction</a:t>
            </a:r>
            <a:endParaRPr lang="en-US" sz="2400" dirty="0"/>
          </a:p>
        </p:txBody>
      </p:sp>
      <p:pic>
        <p:nvPicPr>
          <p:cNvPr id="4" name="Picture 3"/>
          <p:cNvPicPr>
            <a:picLocks noChangeAspect="1"/>
          </p:cNvPicPr>
          <p:nvPr/>
        </p:nvPicPr>
        <p:blipFill rotWithShape="1">
          <a:blip r:embed="rId3"/>
          <a:srcRect l="19086" t="41517" r="58576" b="13617"/>
          <a:stretch/>
        </p:blipFill>
        <p:spPr>
          <a:xfrm>
            <a:off x="8117939" y="1322614"/>
            <a:ext cx="4074061" cy="4600486"/>
          </a:xfrm>
          <a:prstGeom prst="rect">
            <a:avLst/>
          </a:prstGeom>
        </p:spPr>
      </p:pic>
    </p:spTree>
    <p:extLst>
      <p:ext uri="{BB962C8B-B14F-4D97-AF65-F5344CB8AC3E}">
        <p14:creationId xmlns:p14="http://schemas.microsoft.com/office/powerpoint/2010/main" val="211879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0" y="1714500"/>
            <a:ext cx="12192000" cy="2933700"/>
          </a:xfrm>
        </p:spPr>
        <p:txBody>
          <a:bodyPr>
            <a:normAutofit/>
          </a:bodyPr>
          <a:lstStyle/>
          <a:p>
            <a:r>
              <a:rPr lang="en-US" dirty="0" smtClean="0">
                <a:latin typeface="Sylfaen" panose="010A0502050306030303" pitchFamily="18" charset="0"/>
                <a:cs typeface="Times New Roman" panose="02020603050405020304" pitchFamily="18" charset="0"/>
              </a:rPr>
              <a:t>Lect-2 (UNIT-1)</a:t>
            </a:r>
            <a:r>
              <a:rPr lang="en-US" sz="2800" dirty="0" smtClean="0">
                <a:latin typeface="Sylfaen" panose="010A0502050306030303" pitchFamily="18" charset="0"/>
                <a:cs typeface="Times New Roman" panose="02020603050405020304" pitchFamily="18" charset="0"/>
              </a:rPr>
              <a:t/>
            </a:r>
            <a:br>
              <a:rPr lang="en-US" sz="2800" dirty="0" smtClean="0">
                <a:latin typeface="Sylfaen" panose="010A0502050306030303" pitchFamily="18" charset="0"/>
                <a:cs typeface="Times New Roman" panose="02020603050405020304" pitchFamily="18" charset="0"/>
              </a:rPr>
            </a:br>
            <a:r>
              <a:rPr lang="en-US" sz="2800" dirty="0" smtClean="0">
                <a:latin typeface="Sylfaen" panose="010A0502050306030303" pitchFamily="18" charset="0"/>
                <a:cs typeface="Times New Roman" panose="02020603050405020304" pitchFamily="18" charset="0"/>
              </a:rPr>
              <a:t/>
            </a:r>
            <a:br>
              <a:rPr lang="en-US" sz="2800" dirty="0" smtClean="0">
                <a:latin typeface="Sylfaen" panose="010A0502050306030303" pitchFamily="18" charset="0"/>
                <a:cs typeface="Times New Roman" panose="02020603050405020304" pitchFamily="18" charset="0"/>
              </a:rPr>
            </a:br>
            <a:r>
              <a:rPr lang="en-US" dirty="0">
                <a:latin typeface="Sylfaen" panose="010A0502050306030303" pitchFamily="18" charset="0"/>
                <a:cs typeface="Times New Roman" panose="02020603050405020304" pitchFamily="18" charset="0"/>
              </a:rPr>
              <a:t>Overview of Computer organization and Programming fundamentals</a:t>
            </a:r>
          </a:p>
        </p:txBody>
      </p:sp>
    </p:spTree>
    <p:extLst>
      <p:ext uri="{BB962C8B-B14F-4D97-AF65-F5344CB8AC3E}">
        <p14:creationId xmlns:p14="http://schemas.microsoft.com/office/powerpoint/2010/main" val="3860673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62233"/>
            <a:ext cx="10972800" cy="1091642"/>
          </a:xfrm>
        </p:spPr>
        <p:txBody>
          <a:bodyPr/>
          <a:lstStyle/>
          <a:p>
            <a:r>
              <a:rPr lang="en-IN" dirty="0" smtClean="0"/>
              <a:t>Till date </a:t>
            </a:r>
            <a:endParaRPr lang="en-IN" dirty="0"/>
          </a:p>
        </p:txBody>
      </p:sp>
      <p:sp>
        <p:nvSpPr>
          <p:cNvPr id="3" name="Content Placeholder 2"/>
          <p:cNvSpPr>
            <a:spLocks noGrp="1"/>
          </p:cNvSpPr>
          <p:nvPr>
            <p:ph idx="1"/>
          </p:nvPr>
        </p:nvSpPr>
        <p:spPr>
          <a:xfrm>
            <a:off x="762000" y="1253875"/>
            <a:ext cx="10972800" cy="4735445"/>
          </a:xfrm>
        </p:spPr>
        <p:txBody>
          <a:bodyPr>
            <a:normAutofit/>
          </a:bodyPr>
          <a:lstStyle/>
          <a:p>
            <a:pPr>
              <a:lnSpc>
                <a:spcPct val="107000"/>
              </a:lnSpc>
              <a:spcAft>
                <a:spcPts val="800"/>
              </a:spcAft>
            </a:pPr>
            <a:r>
              <a:rPr lang="en-IN" sz="2400" dirty="0" smtClean="0"/>
              <a:t>Block diagram of computer System</a:t>
            </a:r>
          </a:p>
          <a:p>
            <a:pPr>
              <a:lnSpc>
                <a:spcPct val="107000"/>
              </a:lnSpc>
              <a:spcAft>
                <a:spcPts val="800"/>
              </a:spcAft>
            </a:pPr>
            <a:r>
              <a:rPr lang="en-IN" sz="2400" dirty="0" smtClean="0"/>
              <a:t>Basic Components of Computer System</a:t>
            </a:r>
          </a:p>
          <a:p>
            <a:pPr>
              <a:lnSpc>
                <a:spcPct val="107000"/>
              </a:lnSpc>
              <a:spcAft>
                <a:spcPts val="800"/>
              </a:spcAft>
            </a:pPr>
            <a:r>
              <a:rPr lang="en-IN" sz="2400" dirty="0" smtClean="0"/>
              <a:t>Memory Type : Primary and secondary</a:t>
            </a:r>
          </a:p>
          <a:p>
            <a:pPr>
              <a:lnSpc>
                <a:spcPct val="107000"/>
              </a:lnSpc>
              <a:spcAft>
                <a:spcPts val="800"/>
              </a:spcAft>
            </a:pPr>
            <a:r>
              <a:rPr lang="en-IN" sz="2400" dirty="0"/>
              <a:t>Memory H</a:t>
            </a:r>
            <a:r>
              <a:rPr lang="en-US" sz="2400" dirty="0" err="1" smtClean="0"/>
              <a:t>ierarchy</a:t>
            </a:r>
            <a:endParaRPr lang="en-US" sz="2400" dirty="0" smtClean="0"/>
          </a:p>
          <a:p>
            <a:pPr>
              <a:lnSpc>
                <a:spcPct val="107000"/>
              </a:lnSpc>
              <a:spcAft>
                <a:spcPts val="800"/>
              </a:spcAft>
            </a:pPr>
            <a:r>
              <a:rPr lang="en-US" sz="2400" dirty="0" smtClean="0"/>
              <a:t>32 &amp; 64 bit CPU processing </a:t>
            </a:r>
            <a:endParaRPr lang="en-IN" sz="2400" dirty="0" smtClean="0"/>
          </a:p>
          <a:p>
            <a:pPr>
              <a:lnSpc>
                <a:spcPct val="107000"/>
              </a:lnSpc>
              <a:spcAft>
                <a:spcPts val="800"/>
              </a:spcAft>
            </a:pPr>
            <a:r>
              <a:rPr lang="en-IN" sz="2400" dirty="0" smtClean="0"/>
              <a:t>And ????</a:t>
            </a:r>
          </a:p>
          <a:p>
            <a:pPr marL="0" indent="0">
              <a:lnSpc>
                <a:spcPct val="107000"/>
              </a:lnSpc>
              <a:spcAft>
                <a:spcPts val="800"/>
              </a:spcAft>
              <a:buNone/>
            </a:pPr>
            <a:r>
              <a:rPr lang="en-IN" sz="2400" dirty="0" smtClean="0"/>
              <a:t> </a:t>
            </a:r>
          </a:p>
          <a:p>
            <a:pPr>
              <a:lnSpc>
                <a:spcPct val="107000"/>
              </a:lnSpc>
              <a:spcAft>
                <a:spcPts val="800"/>
              </a:spcAft>
            </a:pPr>
            <a:endParaRPr lang="en-IN" sz="2400" dirty="0" smtClean="0"/>
          </a:p>
          <a:p>
            <a:pPr>
              <a:lnSpc>
                <a:spcPct val="107000"/>
              </a:lnSpc>
              <a:spcAft>
                <a:spcPts val="800"/>
              </a:spcAft>
            </a:pPr>
            <a:endParaRPr lang="en-IN" sz="2400" dirty="0"/>
          </a:p>
        </p:txBody>
      </p:sp>
      <p:grpSp>
        <p:nvGrpSpPr>
          <p:cNvPr id="7" name="Group 6"/>
          <p:cNvGrpSpPr/>
          <p:nvPr/>
        </p:nvGrpSpPr>
        <p:grpSpPr>
          <a:xfrm>
            <a:off x="5090160" y="3977640"/>
            <a:ext cx="3002280" cy="1481736"/>
            <a:chOff x="6461760" y="4727856"/>
            <a:chExt cx="2061252" cy="914400"/>
          </a:xfrm>
        </p:grpSpPr>
        <p:pic>
          <p:nvPicPr>
            <p:cNvPr id="4" name="Picture 4" descr="Precious Child ~ So adorable ♥ | Funny baby faces, Funny babies, Cute k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459" y="4727856"/>
              <a:ext cx="796553"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in on 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760" y="4727856"/>
              <a:ext cx="897478"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25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1448 -0.00949 L 0.1448 -0.00926 L 0.1573 -0.00069 C 0.15847 0.00023 0.15977 0.00047 0.16094 0.00162 C 0.16316 0.00348 0.16511 0.00625 0.16719 0.0081 C 0.16836 0.00926 0.1698 0.00973 0.17097 0.01042 C 0.18034 0.01667 0.17396 0.01366 0.18347 0.01713 C 0.19219 0.01551 0.20105 0.01459 0.20977 0.01273 C 0.21146 0.01227 0.21316 0.01158 0.21472 0.01042 C 0.21693 0.00857 0.21889 0.00602 0.22097 0.00371 C 0.22266 -2.96296E-6 0.22396 -0.00416 0.22605 -0.0074 C 0.23139 -0.01597 0.23256 -0.0125 0.23855 -0.01852 C 0.24037 -0.02037 0.24167 -0.02338 0.24349 -0.02523 C 0.24467 -0.02639 0.2461 -0.02639 0.24727 -0.02731 C 0.25899 -0.03773 0.24883 -0.03125 0.2573 -0.03634 C 0.26628 -0.04907 0.26159 -0.04166 0.27097 -0.05856 L 0.27474 -0.06504 C 0.27813 -0.07129 0.27956 -0.07315 0.2823 -0.08078 C 0.28321 -0.08356 0.28373 -0.0868 0.28477 -0.08958 C 0.28633 -0.09421 0.28972 -0.10301 0.28972 -0.10277 C 0.28868 -0.15092 0.29636 -0.15208 0.28347 -0.17176 C 0.2823 -0.17361 0.28099 -0.17477 0.27969 -0.17615 C 0.2754 -0.18796 0.27982 -0.1794 0.27227 -0.18518 C 0.27084 -0.18611 0.2698 -0.18842 0.26849 -0.18958 C 0.26732 -0.19074 0.26602 -0.19097 0.26472 -0.1919 C 0.26264 -0.19328 0.26055 -0.19467 0.25847 -0.19629 C 0.25079 -0.20995 0.25938 -0.19699 0.2448 -0.2074 C 0.24271 -0.20879 0.24063 -0.21065 0.23855 -0.2118 C 0.23646 -0.21296 0.23425 -0.21319 0.2323 -0.21412 C 0.23099 -0.21481 0.22982 -0.21597 0.22852 -0.2162 C 0.22644 -0.21713 0.22435 -0.21782 0.22227 -0.21852 C 0.22058 -0.21921 0.21889 -0.21967 0.21719 -0.22083 C 0.2155 -0.22199 0.21407 -0.22453 0.21224 -0.22523 C 0.2073 -0.22685 0.20222 -0.22685 0.19727 -0.22731 C 0.19519 -0.22986 0.1931 -0.23217 0.19102 -0.23402 C 0.18894 -0.23588 0.18685 -0.23703 0.18477 -0.23842 C 0.18347 -0.23935 0.18217 -0.23958 0.18099 -0.24074 C 0.16915 -0.25115 0.17943 -0.24467 0.17097 -0.24953 C 0.1655 -0.25926 0.16641 -0.2581 0.15847 -0.26967 C 0.15691 -0.27199 0.15521 -0.2743 0.15352 -0.27639 C 0.15144 -0.2787 0.14922 -0.28032 0.14727 -0.28287 C 0.14584 -0.28472 0.1448 -0.2875 0.14349 -0.28958 C 0.13868 -0.29699 0.13972 -0.2956 0.13477 -0.29861 C 0.13308 -0.30069 0.13152 -0.30324 0.12969 -0.30509 C 0.12201 -0.31296 0.13021 -0.29838 0.1198 -0.31412 C 0.11615 -0.31944 0.11368 -0.32708 0.10977 -0.33194 C 0.1073 -0.33472 0.1043 -0.33703 0.10222 -0.34074 C 0.09362 -0.35625 0.10443 -0.33727 0.09219 -0.35625 C 0.08646 -0.36527 0.09102 -0.36157 0.08477 -0.36527 C 0.08308 -0.36898 0.08165 -0.37291 0.07969 -0.37639 C 0.07865 -0.37824 0.07696 -0.3787 0.07605 -0.38078 C 0.07435 -0.38402 0.07396 -0.38889 0.07227 -0.3919 C 0.07136 -0.39328 0.05704 -0.4125 0.05222 -0.4162 C 0.05066 -0.41759 0.04896 -0.41782 0.04727 -0.41852 C 0.04688 -0.42083 0.04688 -0.42361 0.04597 -0.42523 C 0.04506 -0.42685 0.04336 -0.42639 0.04219 -0.42731 C 0.03256 -0.43611 0.04415 -0.42847 0.03477 -0.43402 C 0.01342 -0.46435 0.04219 -0.42523 0.02227 -0.44745 C 0.02071 -0.44907 0.0198 -0.45208 0.01849 -0.45416 C 0.01732 -0.45602 0.01093 -0.46527 0.00847 -0.46736 C 0.0073 -0.46852 0.00599 -0.46898 0.00468 -0.46967 C 0.00157 -0.47546 -0.00209 -0.48264 -0.00652 -0.48518 C -0.00782 -0.48588 -0.00898 -0.48657 -0.01029 -0.4875 C -0.01693 -0.49259 -0.01316 -0.4912 -0.01902 -0.49398 C -0.0336 -0.50139 -0.01185 -0.48981 -0.03152 -0.49861 C -0.03412 -0.49977 -0.03633 -0.50254 -0.03907 -0.50301 C -0.04765 -0.50463 -0.05652 -0.5044 -0.06524 -0.50509 L -0.11654 -0.50069 C -0.11941 -0.50046 -0.12227 -0.49907 -0.12527 -0.49861 C -0.12943 -0.49768 -0.1336 -0.49699 -0.13777 -0.49629 C -0.13907 -0.49398 -0.13998 -0.49097 -0.14154 -0.48958 C -0.14336 -0.48796 -0.14571 -0.48842 -0.14779 -0.4875 C -0.14909 -0.4868 -0.15027 -0.48541 -0.15157 -0.48518 C -0.16107 -0.48333 -0.17071 -0.4824 -0.18021 -0.48078 C -0.22409 -0.47291 -0.18073 -0.47893 -0.21902 -0.47407 C -0.22279 -0.47268 -0.22644 -0.47106 -0.23021 -0.46967 C -0.23269 -0.46875 -0.23529 -0.46828 -0.23777 -0.46736 C -0.25482 -0.46088 -0.28855 -0.44768 -0.30521 -0.43842 C -0.31954 -0.43055 -0.33477 -0.42523 -0.34779 -0.4118 C -0.35573 -0.4037 -0.36394 -0.39676 -0.37149 -0.3875 C -0.3823 -0.37407 -0.41277 -0.32801 -0.42149 -0.3118 C -0.43152 -0.29352 -0.43698 -0.26875 -0.44154 -0.24514 C -0.44506 -0.22685 -0.44792 -0.20833 -0.45027 -0.18958 C -0.45326 -0.16527 -0.45769 -0.1162 -0.45769 -0.11597 C -0.45573 -0.0993 -0.45365 -0.08217 -0.45157 -0.06504 C -0.45118 -0.06296 -0.45079 -0.06065 -0.45027 -0.05856 C -0.44857 -0.05254 -0.44402 -0.04375 -0.44154 -0.04074 C -0.43842 -0.0368 -0.4349 -0.03449 -0.43152 -0.03171 C -0.42943 -0.03009 -0.42748 -0.02847 -0.42527 -0.02731 C -0.42279 -0.02615 -0.42032 -0.02569 -0.41771 -0.02523 L -0.37527 -0.01412 L -0.26902 -0.0162 C -0.26198 -0.0169 -0.25573 -0.02407 -0.24896 -0.02731 C -0.24662 -0.02847 -0.24402 -0.02893 -0.24154 -0.02963 C -0.2362 -0.03356 -0.23256 -0.03611 -0.22774 -0.04074 C -0.22474 -0.04352 -0.22214 -0.04722 -0.21902 -0.04953 C -0.21537 -0.05231 -0.21146 -0.05393 -0.20782 -0.05625 C -0.2 -0.0699 -0.20808 -0.05717 -0.19271 -0.07176 C -0.19011 -0.0743 -0.1879 -0.07801 -0.18529 -0.08078 C -0.18269 -0.08333 -0.17292 -0.09097 -0.17149 -0.0919 C -0.16862 -0.09328 -0.16563 -0.09305 -0.16277 -0.09398 C -0.16068 -0.09467 -0.1586 -0.09514 -0.15652 -0.09629 C -0.1543 -0.09745 -0.15235 -0.0993 -0.15027 -0.10069 C -0.14896 -0.10162 -0.14779 -0.10254 -0.14649 -0.10301 C -0.14154 -0.10416 -0.13646 -0.1044 -0.13152 -0.10509 C -0.11941 -0.11597 -0.13542 -0.10277 -0.11771 -0.1118 C -0.09024 -0.12569 -0.1323 -0.11088 -0.09649 -0.12523 C -0.09322 -0.12639 -0.08985 -0.12639 -0.08646 -0.12731 C -0.08438 -0.12801 -0.0823 -0.12893 -0.08021 -0.12963 C -0.07383 -0.13727 -0.07852 -0.1331 -0.0677 -0.13634 C -0.06303 -0.13773 -0.06107 -0.13865 -0.05652 -0.14074 C -0.04921 -0.13981 -0.04024 -0.13935 -0.03282 -0.13634 C -0.02982 -0.13495 -0.02695 -0.13333 -0.02395 -0.13171 C -0.02278 -0.13032 -0.02162 -0.12847 -0.02032 -0.12731 C -0.01641 -0.1243 -0.01198 -0.12245 -0.00782 -0.1206 C -0.00365 -0.12152 0.00065 -0.12129 0.00468 -0.12291 C 0.00652 -0.12361 0.00808 -0.12615 0.00977 -0.12731 C 0.01093 -0.12824 0.01224 -0.12893 0.01355 -0.12963 C 0.01433 -0.13171 0.01588 -0.13356 0.01602 -0.13634 C 0.01667 -0.15833 0.01719 -0.1662 0.01093 -0.18078 C 0.00989 -0.18333 0.00821 -0.18472 0.0073 -0.18727 C 0.00572 -0.19143 0.00482 -0.19629 0.00352 -0.20069 C 0.00157 -0.20671 -0.00065 -0.21041 -0.00273 -0.2162 C -0.0125 -0.24236 -0.00482 -0.22685 -0.01654 -0.24745 C -0.01771 -0.24953 -0.022 -0.25463 -0.02032 -0.25416 C -0.01823 -0.25324 -0.01615 -0.25231 -0.01407 -0.25185 C -0.0095 -0.25069 0.00313 -0.24815 0.0073 -0.24745 C 0.01016 -0.24514 0.01316 -0.24328 0.01602 -0.24074 C 0.02305 -0.23402 0.02865 -0.22916 0.03347 -0.21852 C 0.03542 -0.21435 0.03698 -0.20972 0.03855 -0.20509 C 0.03985 -0.20092 0.04102 -0.19629 0.04219 -0.1919 C 0.04271 -0.18217 0.04283 -0.17245 0.04349 -0.16296 C 0.04415 -0.15254 0.04584 -0.14236 0.04597 -0.13171 C 0.04623 -0.11412 0.04545 -0.09629 0.0448 -0.07847 C 0.04454 -0.07315 0.04388 -0.06805 0.04349 -0.06296 C 0.04297 -0.05625 0.04271 -0.04953 0.04219 -0.04282 C 0.04271 -0.02523 0.04206 -0.00717 0.04349 0.01042 C 0.04388 0.01482 0.04649 0.01736 0.04727 0.02153 C 0.04779 0.02431 0.04727 0.02755 0.04727 0.03033 L 0.08855 0.04167 " pathEditMode="relative" rAng="0" ptsTypes="AAAAAAAAAAAAAAAAAAAAAAAAAAAAAAAAAAAAAAAAAAAAAAAAAAAAAAAAAAAAAAAAAAAAAAAAAAAAAAAAAAAAAAAAAAAAAAAAAAAAAAAAAAAAAAAAAAAAAAAAAAAAAAAAAAAAAAAAAAAA">
                                      <p:cBhvr>
                                        <p:cTn id="20" dur="2000" fill="hold"/>
                                        <p:tgtEl>
                                          <p:spTgt spid="7"/>
                                        </p:tgtEl>
                                        <p:attrNameLst>
                                          <p:attrName>ppt_x</p:attrName>
                                          <p:attrName>ppt_y</p:attrName>
                                        </p:attrNameLst>
                                      </p:cBhvr>
                                      <p:rCtr x="-22813" y="-2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7484"/>
            <a:ext cx="10972800" cy="1091381"/>
          </a:xfrm>
        </p:spPr>
        <p:txBody>
          <a:bodyPr/>
          <a:lstStyle/>
          <a:p>
            <a:r>
              <a:rPr lang="en-IN" b="1" u="sng" dirty="0"/>
              <a:t>CPU OPERATION</a:t>
            </a:r>
            <a:endParaRPr lang="en-IN" dirty="0"/>
          </a:p>
        </p:txBody>
      </p:sp>
      <p:sp>
        <p:nvSpPr>
          <p:cNvPr id="3" name="Content Placeholder 2"/>
          <p:cNvSpPr>
            <a:spLocks noGrp="1"/>
          </p:cNvSpPr>
          <p:nvPr>
            <p:ph idx="1"/>
          </p:nvPr>
        </p:nvSpPr>
        <p:spPr>
          <a:xfrm>
            <a:off x="762000" y="1474839"/>
            <a:ext cx="10972800" cy="4380271"/>
          </a:xfrm>
        </p:spPr>
        <p:txBody>
          <a:bodyPr>
            <a:normAutofit/>
          </a:bodyPr>
          <a:lstStyle/>
          <a:p>
            <a:pPr algn="just" defTabSz="914400" eaLnBrk="0" fontAlgn="base" hangingPunct="0">
              <a:spcBef>
                <a:spcPct val="0"/>
              </a:spcBef>
              <a:spcAft>
                <a:spcPct val="0"/>
              </a:spcAft>
            </a:pPr>
            <a:r>
              <a:rPr lang="en-US" dirty="0" smtClean="0"/>
              <a:t>Three basic CPU operations are : </a:t>
            </a:r>
            <a:r>
              <a:rPr lang="en-US" b="1" dirty="0" smtClean="0"/>
              <a:t>Fetch</a:t>
            </a:r>
            <a:r>
              <a:rPr lang="en-US" b="1" dirty="0"/>
              <a:t>, </a:t>
            </a:r>
            <a:r>
              <a:rPr lang="en-US" b="1" dirty="0" smtClean="0"/>
              <a:t>Decode and Execute</a:t>
            </a:r>
            <a:endParaRPr lang="en-US" altLang="en-US" sz="4000" b="1" dirty="0">
              <a:latin typeface="Arial" panose="020B0604020202020204" pitchFamily="34" charset="0"/>
            </a:endParaRPr>
          </a:p>
        </p:txBody>
      </p:sp>
      <p:sp>
        <p:nvSpPr>
          <p:cNvPr id="5" name="Oval 4"/>
          <p:cNvSpPr/>
          <p:nvPr/>
        </p:nvSpPr>
        <p:spPr>
          <a:xfrm>
            <a:off x="4177862" y="2459421"/>
            <a:ext cx="2070538" cy="18918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Fetch Next Instruction</a:t>
            </a:r>
            <a:endParaRPr lang="en-US" dirty="0"/>
          </a:p>
        </p:txBody>
      </p:sp>
      <p:sp>
        <p:nvSpPr>
          <p:cNvPr id="6" name="Oval 5"/>
          <p:cNvSpPr/>
          <p:nvPr/>
        </p:nvSpPr>
        <p:spPr>
          <a:xfrm>
            <a:off x="6667500" y="4277422"/>
            <a:ext cx="2070538" cy="18918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 Instruction</a:t>
            </a:r>
            <a:endParaRPr lang="en-US" dirty="0"/>
          </a:p>
        </p:txBody>
      </p:sp>
      <p:sp>
        <p:nvSpPr>
          <p:cNvPr id="7" name="Oval 6"/>
          <p:cNvSpPr/>
          <p:nvPr/>
        </p:nvSpPr>
        <p:spPr>
          <a:xfrm>
            <a:off x="1688224" y="4277422"/>
            <a:ext cx="2070538" cy="18918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Execute Instruction</a:t>
            </a:r>
            <a:endParaRPr lang="en-US" dirty="0"/>
          </a:p>
        </p:txBody>
      </p:sp>
      <p:cxnSp>
        <p:nvCxnSpPr>
          <p:cNvPr id="13" name="Straight Arrow Connector 12"/>
          <p:cNvCxnSpPr/>
          <p:nvPr/>
        </p:nvCxnSpPr>
        <p:spPr>
          <a:xfrm>
            <a:off x="6248400" y="3664974"/>
            <a:ext cx="926224" cy="771290"/>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3758762" y="5484610"/>
            <a:ext cx="2908738" cy="0"/>
          </a:xfrm>
          <a:prstGeom prst="straightConnector1">
            <a:avLst/>
          </a:prstGeom>
          <a:ln w="98425">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7" idx="7"/>
          </p:cNvCxnSpPr>
          <p:nvPr/>
        </p:nvCxnSpPr>
        <p:spPr>
          <a:xfrm flipV="1">
            <a:off x="3455539" y="3645666"/>
            <a:ext cx="749913" cy="908813"/>
          </a:xfrm>
          <a:prstGeom prst="straightConnector1">
            <a:avLst/>
          </a:prstGeom>
          <a:ln w="101600">
            <a:tailEnd type="triangle"/>
          </a:ln>
        </p:spPr>
        <p:style>
          <a:lnRef idx="3">
            <a:schemeClr val="dk1"/>
          </a:lnRef>
          <a:fillRef idx="0">
            <a:schemeClr val="dk1"/>
          </a:fillRef>
          <a:effectRef idx="2">
            <a:schemeClr val="dk1"/>
          </a:effectRef>
          <a:fontRef idx="minor">
            <a:schemeClr val="tx1"/>
          </a:fontRef>
        </p:style>
      </p:cxnSp>
      <p:sp>
        <p:nvSpPr>
          <p:cNvPr id="22" name="7-Point Star 21"/>
          <p:cNvSpPr/>
          <p:nvPr/>
        </p:nvSpPr>
        <p:spPr>
          <a:xfrm>
            <a:off x="8738038" y="2547724"/>
            <a:ext cx="2908738" cy="2234499"/>
          </a:xfrm>
          <a:prstGeom prst="star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One Instruction Cycle Completed </a:t>
            </a:r>
            <a:endParaRPr lang="en-US" dirty="0"/>
          </a:p>
        </p:txBody>
      </p:sp>
    </p:spTree>
    <p:extLst>
      <p:ext uri="{BB962C8B-B14F-4D97-AF65-F5344CB8AC3E}">
        <p14:creationId xmlns:p14="http://schemas.microsoft.com/office/powerpoint/2010/main" val="45944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80">
                                          <p:stCondLst>
                                            <p:cond delay="0"/>
                                          </p:stCondLst>
                                        </p:cTn>
                                        <p:tgtEl>
                                          <p:spTgt spid="13"/>
                                        </p:tgtEl>
                                      </p:cBhvr>
                                    </p:animEffect>
                                    <p:anim calcmode="lin" valueType="num">
                                      <p:cBhvr>
                                        <p:cTn id="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5" dur="26">
                                          <p:stCondLst>
                                            <p:cond delay="650"/>
                                          </p:stCondLst>
                                        </p:cTn>
                                        <p:tgtEl>
                                          <p:spTgt spid="13"/>
                                        </p:tgtEl>
                                      </p:cBhvr>
                                      <p:to x="100000" y="60000"/>
                                    </p:animScale>
                                    <p:animScale>
                                      <p:cBhvr>
                                        <p:cTn id="26" dur="166" decel="50000">
                                          <p:stCondLst>
                                            <p:cond delay="676"/>
                                          </p:stCondLst>
                                        </p:cTn>
                                        <p:tgtEl>
                                          <p:spTgt spid="13"/>
                                        </p:tgtEl>
                                      </p:cBhvr>
                                      <p:to x="100000" y="100000"/>
                                    </p:animScale>
                                    <p:animScale>
                                      <p:cBhvr>
                                        <p:cTn id="27" dur="26">
                                          <p:stCondLst>
                                            <p:cond delay="1312"/>
                                          </p:stCondLst>
                                        </p:cTn>
                                        <p:tgtEl>
                                          <p:spTgt spid="13"/>
                                        </p:tgtEl>
                                      </p:cBhvr>
                                      <p:to x="100000" y="80000"/>
                                    </p:animScale>
                                    <p:animScale>
                                      <p:cBhvr>
                                        <p:cTn id="28" dur="166" decel="50000">
                                          <p:stCondLst>
                                            <p:cond delay="1338"/>
                                          </p:stCondLst>
                                        </p:cTn>
                                        <p:tgtEl>
                                          <p:spTgt spid="13"/>
                                        </p:tgtEl>
                                      </p:cBhvr>
                                      <p:to x="100000" y="100000"/>
                                    </p:animScale>
                                    <p:animScale>
                                      <p:cBhvr>
                                        <p:cTn id="29" dur="26">
                                          <p:stCondLst>
                                            <p:cond delay="1642"/>
                                          </p:stCondLst>
                                        </p:cTn>
                                        <p:tgtEl>
                                          <p:spTgt spid="13"/>
                                        </p:tgtEl>
                                      </p:cBhvr>
                                      <p:to x="100000" y="90000"/>
                                    </p:animScale>
                                    <p:animScale>
                                      <p:cBhvr>
                                        <p:cTn id="30" dur="166" decel="50000">
                                          <p:stCondLst>
                                            <p:cond delay="1668"/>
                                          </p:stCondLst>
                                        </p:cTn>
                                        <p:tgtEl>
                                          <p:spTgt spid="13"/>
                                        </p:tgtEl>
                                      </p:cBhvr>
                                      <p:to x="100000" y="100000"/>
                                    </p:animScale>
                                    <p:animScale>
                                      <p:cBhvr>
                                        <p:cTn id="31" dur="26">
                                          <p:stCondLst>
                                            <p:cond delay="1808"/>
                                          </p:stCondLst>
                                        </p:cTn>
                                        <p:tgtEl>
                                          <p:spTgt spid="13"/>
                                        </p:tgtEl>
                                      </p:cBhvr>
                                      <p:to x="100000" y="95000"/>
                                    </p:animScale>
                                    <p:animScale>
                                      <p:cBhvr>
                                        <p:cTn id="32" dur="166" decel="50000">
                                          <p:stCondLst>
                                            <p:cond delay="1834"/>
                                          </p:stCondLst>
                                        </p:cTn>
                                        <p:tgtEl>
                                          <p:spTgt spid="13"/>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2"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0-#ppt_w/2"/>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 and Main Memory</a:t>
            </a:r>
          </a:p>
        </p:txBody>
      </p:sp>
      <p:pic>
        <p:nvPicPr>
          <p:cNvPr id="4" name="Content Placeholder 3"/>
          <p:cNvPicPr>
            <a:picLocks noGrp="1" noChangeAspect="1"/>
          </p:cNvPicPr>
          <p:nvPr>
            <p:ph idx="1"/>
          </p:nvPr>
        </p:nvPicPr>
        <p:blipFill>
          <a:blip r:embed="rId3"/>
          <a:stretch>
            <a:fillRect/>
          </a:stretch>
        </p:blipFill>
        <p:spPr>
          <a:xfrm>
            <a:off x="1715700" y="1570039"/>
            <a:ext cx="9065400" cy="4514199"/>
          </a:xfrm>
          <a:prstGeom prst="rect">
            <a:avLst/>
          </a:prstGeom>
        </p:spPr>
      </p:pic>
    </p:spTree>
    <p:extLst>
      <p:ext uri="{BB962C8B-B14F-4D97-AF65-F5344CB8AC3E}">
        <p14:creationId xmlns:p14="http://schemas.microsoft.com/office/powerpoint/2010/main" val="298775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Inside the CPU</a:t>
            </a:r>
            <a:endParaRPr lang="en-US"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3"/>
          <a:srcRect l="28749" t="39062" r="46403" b="12053"/>
          <a:stretch/>
        </p:blipFill>
        <p:spPr>
          <a:xfrm>
            <a:off x="5127172" y="522744"/>
            <a:ext cx="5208814" cy="5761264"/>
          </a:xfrm>
          <a:prstGeom prst="rect">
            <a:avLst/>
          </a:prstGeom>
        </p:spPr>
      </p:pic>
      <p:sp>
        <p:nvSpPr>
          <p:cNvPr id="6" name="Line Callout 3 (No Border) 5"/>
          <p:cNvSpPr/>
          <p:nvPr/>
        </p:nvSpPr>
        <p:spPr>
          <a:xfrm>
            <a:off x="2122713" y="1586368"/>
            <a:ext cx="2481944" cy="503690"/>
          </a:xfrm>
          <a:prstGeom prst="callout3">
            <a:avLst>
              <a:gd name="adj1" fmla="val 18750"/>
              <a:gd name="adj2" fmla="val -8333"/>
              <a:gd name="adj3" fmla="val 18750"/>
              <a:gd name="adj4" fmla="val -16667"/>
              <a:gd name="adj5" fmla="val 100000"/>
              <a:gd name="adj6" fmla="val -16667"/>
              <a:gd name="adj7" fmla="val 112963"/>
              <a:gd name="adj8" fmla="val 14103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Memory Address Register</a:t>
            </a:r>
            <a:endParaRPr lang="en-US" sz="1600" dirty="0"/>
          </a:p>
        </p:txBody>
      </p:sp>
      <p:sp>
        <p:nvSpPr>
          <p:cNvPr id="8" name="Line Callout 3 (No Border) 7"/>
          <p:cNvSpPr/>
          <p:nvPr/>
        </p:nvSpPr>
        <p:spPr>
          <a:xfrm>
            <a:off x="2122713" y="3224668"/>
            <a:ext cx="2481944" cy="503690"/>
          </a:xfrm>
          <a:prstGeom prst="callout3">
            <a:avLst>
              <a:gd name="adj1" fmla="val 18750"/>
              <a:gd name="adj2" fmla="val -8333"/>
              <a:gd name="adj3" fmla="val 18750"/>
              <a:gd name="adj4" fmla="val -16667"/>
              <a:gd name="adj5" fmla="val 100000"/>
              <a:gd name="adj6" fmla="val -16667"/>
              <a:gd name="adj7" fmla="val 112963"/>
              <a:gd name="adj8" fmla="val 14103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Instruction Register</a:t>
            </a:r>
            <a:endParaRPr lang="en-US" sz="1600" dirty="0"/>
          </a:p>
        </p:txBody>
      </p:sp>
      <p:sp>
        <p:nvSpPr>
          <p:cNvPr id="9" name="Line Callout 3 (No Border) 8"/>
          <p:cNvSpPr/>
          <p:nvPr/>
        </p:nvSpPr>
        <p:spPr>
          <a:xfrm>
            <a:off x="2090056" y="4293965"/>
            <a:ext cx="2481944" cy="503690"/>
          </a:xfrm>
          <a:prstGeom prst="callout3">
            <a:avLst>
              <a:gd name="adj1" fmla="val 18750"/>
              <a:gd name="adj2" fmla="val -8333"/>
              <a:gd name="adj3" fmla="val 18750"/>
              <a:gd name="adj4" fmla="val -16667"/>
              <a:gd name="adj5" fmla="val 100000"/>
              <a:gd name="adj6" fmla="val -16667"/>
              <a:gd name="adj7" fmla="val -81544"/>
              <a:gd name="adj8" fmla="val 221302"/>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Program Counter</a:t>
            </a:r>
            <a:endParaRPr lang="en-US" sz="1600" dirty="0"/>
          </a:p>
        </p:txBody>
      </p:sp>
      <p:sp>
        <p:nvSpPr>
          <p:cNvPr id="10" name="Line Callout 3 (No Border) 9"/>
          <p:cNvSpPr/>
          <p:nvPr/>
        </p:nvSpPr>
        <p:spPr>
          <a:xfrm>
            <a:off x="10216054" y="1322276"/>
            <a:ext cx="1810456" cy="503690"/>
          </a:xfrm>
          <a:prstGeom prst="callout3">
            <a:avLst>
              <a:gd name="adj1" fmla="val 18750"/>
              <a:gd name="adj2" fmla="val -8333"/>
              <a:gd name="adj3" fmla="val 46920"/>
              <a:gd name="adj4" fmla="val -12313"/>
              <a:gd name="adj5" fmla="val 115650"/>
              <a:gd name="adj6" fmla="val -8830"/>
              <a:gd name="adj7" fmla="val 132525"/>
              <a:gd name="adj8" fmla="val -3849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Memory Data Register</a:t>
            </a:r>
            <a:endParaRPr lang="en-US" sz="1600" dirty="0"/>
          </a:p>
        </p:txBody>
      </p:sp>
      <p:sp>
        <p:nvSpPr>
          <p:cNvPr id="11" name="Line Callout 3 (No Border) 10"/>
          <p:cNvSpPr/>
          <p:nvPr/>
        </p:nvSpPr>
        <p:spPr>
          <a:xfrm>
            <a:off x="10216054" y="3040802"/>
            <a:ext cx="1810455" cy="1010935"/>
          </a:xfrm>
          <a:prstGeom prst="callout3">
            <a:avLst>
              <a:gd name="adj1" fmla="val 18750"/>
              <a:gd name="adj2" fmla="val -8333"/>
              <a:gd name="adj3" fmla="val 18750"/>
              <a:gd name="adj4" fmla="val -16667"/>
              <a:gd name="adj5" fmla="val 68810"/>
              <a:gd name="adj6" fmla="val -12313"/>
              <a:gd name="adj7" fmla="val 79546"/>
              <a:gd name="adj8" fmla="val -21076"/>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Accumulator (Working Register)</a:t>
            </a:r>
            <a:endParaRPr lang="en-US" sz="1600" dirty="0"/>
          </a:p>
        </p:txBody>
      </p:sp>
      <p:sp>
        <p:nvSpPr>
          <p:cNvPr id="12" name="Line Callout 3 (No Border) 11"/>
          <p:cNvSpPr/>
          <p:nvPr/>
        </p:nvSpPr>
        <p:spPr>
          <a:xfrm>
            <a:off x="10335986" y="4760856"/>
            <a:ext cx="1856014" cy="503690"/>
          </a:xfrm>
          <a:prstGeom prst="callout3">
            <a:avLst>
              <a:gd name="adj1" fmla="val 18750"/>
              <a:gd name="adj2" fmla="val -8333"/>
              <a:gd name="adj3" fmla="val 18750"/>
              <a:gd name="adj4" fmla="val -16667"/>
              <a:gd name="adj5" fmla="val 100000"/>
              <a:gd name="adj6" fmla="val -16667"/>
              <a:gd name="adj7" fmla="val 98095"/>
              <a:gd name="adj8" fmla="val -40906"/>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Arithmetic and logic Unit</a:t>
            </a:r>
            <a:endParaRPr lang="en-US" sz="1600" dirty="0"/>
          </a:p>
        </p:txBody>
      </p:sp>
      <p:sp>
        <p:nvSpPr>
          <p:cNvPr id="13" name="Line Callout 3 (No Border) 12"/>
          <p:cNvSpPr/>
          <p:nvPr/>
        </p:nvSpPr>
        <p:spPr>
          <a:xfrm>
            <a:off x="2195676" y="5680420"/>
            <a:ext cx="2481944" cy="503690"/>
          </a:xfrm>
          <a:prstGeom prst="callout3">
            <a:avLst>
              <a:gd name="adj1" fmla="val 18750"/>
              <a:gd name="adj2" fmla="val -8333"/>
              <a:gd name="adj3" fmla="val 18750"/>
              <a:gd name="adj4" fmla="val -16667"/>
              <a:gd name="adj5" fmla="val 100000"/>
              <a:gd name="adj6" fmla="val -16667"/>
              <a:gd name="adj7" fmla="val 40526"/>
              <a:gd name="adj8" fmla="val 21113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Clock</a:t>
            </a:r>
            <a:endParaRPr lang="en-US" sz="1600" dirty="0"/>
          </a:p>
        </p:txBody>
      </p:sp>
    </p:spTree>
    <p:extLst>
      <p:ext uri="{BB962C8B-B14F-4D97-AF65-F5344CB8AC3E}">
        <p14:creationId xmlns:p14="http://schemas.microsoft.com/office/powerpoint/2010/main" val="3397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80">
                                          <p:stCondLst>
                                            <p:cond delay="0"/>
                                          </p:stCondLst>
                                        </p:cTn>
                                        <p:tgtEl>
                                          <p:spTgt spid="12"/>
                                        </p:tgtEl>
                                      </p:cBhvr>
                                    </p:animEffect>
                                    <p:anim calcmode="lin" valueType="num">
                                      <p:cBhvr>
                                        <p:cTn id="3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2" dur="26">
                                          <p:stCondLst>
                                            <p:cond delay="650"/>
                                          </p:stCondLst>
                                        </p:cTn>
                                        <p:tgtEl>
                                          <p:spTgt spid="12"/>
                                        </p:tgtEl>
                                      </p:cBhvr>
                                      <p:to x="100000" y="60000"/>
                                    </p:animScale>
                                    <p:animScale>
                                      <p:cBhvr>
                                        <p:cTn id="43" dur="166" decel="50000">
                                          <p:stCondLst>
                                            <p:cond delay="676"/>
                                          </p:stCondLst>
                                        </p:cTn>
                                        <p:tgtEl>
                                          <p:spTgt spid="12"/>
                                        </p:tgtEl>
                                      </p:cBhvr>
                                      <p:to x="100000" y="100000"/>
                                    </p:animScale>
                                    <p:animScale>
                                      <p:cBhvr>
                                        <p:cTn id="44" dur="26">
                                          <p:stCondLst>
                                            <p:cond delay="1312"/>
                                          </p:stCondLst>
                                        </p:cTn>
                                        <p:tgtEl>
                                          <p:spTgt spid="12"/>
                                        </p:tgtEl>
                                      </p:cBhvr>
                                      <p:to x="100000" y="80000"/>
                                    </p:animScale>
                                    <p:animScale>
                                      <p:cBhvr>
                                        <p:cTn id="45" dur="166" decel="50000">
                                          <p:stCondLst>
                                            <p:cond delay="1338"/>
                                          </p:stCondLst>
                                        </p:cTn>
                                        <p:tgtEl>
                                          <p:spTgt spid="12"/>
                                        </p:tgtEl>
                                      </p:cBhvr>
                                      <p:to x="100000" y="100000"/>
                                    </p:animScale>
                                    <p:animScale>
                                      <p:cBhvr>
                                        <p:cTn id="46" dur="26">
                                          <p:stCondLst>
                                            <p:cond delay="1642"/>
                                          </p:stCondLst>
                                        </p:cTn>
                                        <p:tgtEl>
                                          <p:spTgt spid="12"/>
                                        </p:tgtEl>
                                      </p:cBhvr>
                                      <p:to x="100000" y="90000"/>
                                    </p:animScale>
                                    <p:animScale>
                                      <p:cBhvr>
                                        <p:cTn id="47" dur="166" decel="50000">
                                          <p:stCondLst>
                                            <p:cond delay="1668"/>
                                          </p:stCondLst>
                                        </p:cTn>
                                        <p:tgtEl>
                                          <p:spTgt spid="12"/>
                                        </p:tgtEl>
                                      </p:cBhvr>
                                      <p:to x="100000" y="100000"/>
                                    </p:animScale>
                                    <p:animScale>
                                      <p:cBhvr>
                                        <p:cTn id="48" dur="26">
                                          <p:stCondLst>
                                            <p:cond delay="1808"/>
                                          </p:stCondLst>
                                        </p:cTn>
                                        <p:tgtEl>
                                          <p:spTgt spid="12"/>
                                        </p:tgtEl>
                                      </p:cBhvr>
                                      <p:to x="100000" y="95000"/>
                                    </p:animScale>
                                    <p:animScale>
                                      <p:cBhvr>
                                        <p:cTn id="49" dur="166" decel="50000">
                                          <p:stCondLst>
                                            <p:cond delay="1834"/>
                                          </p:stCondLst>
                                        </p:cTn>
                                        <p:tgtEl>
                                          <p:spTgt spid="12"/>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fltVal val="0"/>
                                          </p:val>
                                        </p:tav>
                                        <p:tav tm="100000">
                                          <p:val>
                                            <p:strVal val="#ppt_w"/>
                                          </p:val>
                                        </p:tav>
                                      </p:tavLst>
                                    </p:anim>
                                    <p:anim calcmode="lin" valueType="num">
                                      <p:cBhvr>
                                        <p:cTn id="55" dur="1000" fill="hold"/>
                                        <p:tgtEl>
                                          <p:spTgt spid="13"/>
                                        </p:tgtEl>
                                        <p:attrNameLst>
                                          <p:attrName>ppt_h</p:attrName>
                                        </p:attrNameLst>
                                      </p:cBhvr>
                                      <p:tavLst>
                                        <p:tav tm="0">
                                          <p:val>
                                            <p:fltVal val="0"/>
                                          </p:val>
                                        </p:tav>
                                        <p:tav tm="100000">
                                          <p:val>
                                            <p:strVal val="#ppt_h"/>
                                          </p:val>
                                        </p:tav>
                                      </p:tavLst>
                                    </p:anim>
                                    <p:anim calcmode="lin" valueType="num">
                                      <p:cBhvr>
                                        <p:cTn id="56" dur="1000" fill="hold"/>
                                        <p:tgtEl>
                                          <p:spTgt spid="13"/>
                                        </p:tgtEl>
                                        <p:attrNameLst>
                                          <p:attrName>style.rotation</p:attrName>
                                        </p:attrNameLst>
                                      </p:cBhvr>
                                      <p:tavLst>
                                        <p:tav tm="0">
                                          <p:val>
                                            <p:fltVal val="90"/>
                                          </p:val>
                                        </p:tav>
                                        <p:tav tm="100000">
                                          <p:val>
                                            <p:fltVal val="0"/>
                                          </p:val>
                                        </p:tav>
                                      </p:tavLst>
                                    </p:anim>
                                    <p:animEffect transition="in" filter="fade">
                                      <p:cBhvr>
                                        <p:cTn id="5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the instruction</a:t>
            </a:r>
          </a:p>
        </p:txBody>
      </p:sp>
      <p:sp>
        <p:nvSpPr>
          <p:cNvPr id="3" name="Content Placeholder 2"/>
          <p:cNvSpPr>
            <a:spLocks noGrp="1"/>
          </p:cNvSpPr>
          <p:nvPr>
            <p:ph idx="1"/>
          </p:nvPr>
        </p:nvSpPr>
        <p:spPr>
          <a:xfrm>
            <a:off x="517072" y="2650674"/>
            <a:ext cx="6041571" cy="3260270"/>
          </a:xfrm>
        </p:spPr>
        <p:txBody>
          <a:bodyPr/>
          <a:lstStyle/>
          <a:p>
            <a:pPr marL="514350" indent="-514350">
              <a:buFont typeface="+mj-lt"/>
              <a:buAutoNum type="arabicPeriod"/>
            </a:pPr>
            <a:r>
              <a:rPr lang="en-US" dirty="0"/>
              <a:t>A</a:t>
            </a:r>
            <a:r>
              <a:rPr lang="en-US" dirty="0" smtClean="0"/>
              <a:t>ddress </a:t>
            </a:r>
            <a:r>
              <a:rPr lang="en-US" dirty="0"/>
              <a:t>of </a:t>
            </a:r>
            <a:r>
              <a:rPr lang="en-US" dirty="0" smtClean="0"/>
              <a:t>the next </a:t>
            </a:r>
            <a:r>
              <a:rPr lang="en-US" dirty="0"/>
              <a:t>instruction </a:t>
            </a:r>
            <a:r>
              <a:rPr lang="en-US" dirty="0" smtClean="0"/>
              <a:t>is transferred from PC </a:t>
            </a:r>
            <a:r>
              <a:rPr lang="en-US" dirty="0"/>
              <a:t>to </a:t>
            </a:r>
            <a:r>
              <a:rPr lang="en-US" dirty="0" smtClean="0"/>
              <a:t>MAR</a:t>
            </a:r>
          </a:p>
          <a:p>
            <a:pPr marL="514350" indent="-514350">
              <a:buFont typeface="+mj-lt"/>
              <a:buAutoNum type="arabicPeriod"/>
            </a:pPr>
            <a:r>
              <a:rPr lang="en-US" dirty="0" smtClean="0"/>
              <a:t>The </a:t>
            </a:r>
            <a:r>
              <a:rPr lang="en-US" dirty="0"/>
              <a:t>instruction </a:t>
            </a:r>
            <a:r>
              <a:rPr lang="en-US" dirty="0" smtClean="0"/>
              <a:t>is located </a:t>
            </a:r>
            <a:r>
              <a:rPr lang="en-US" dirty="0"/>
              <a:t>in memory</a:t>
            </a:r>
          </a:p>
        </p:txBody>
      </p:sp>
      <p:pic>
        <p:nvPicPr>
          <p:cNvPr id="5" name="Picture 4"/>
          <p:cNvPicPr>
            <a:picLocks noChangeAspect="1"/>
          </p:cNvPicPr>
          <p:nvPr/>
        </p:nvPicPr>
        <p:blipFill rotWithShape="1">
          <a:blip r:embed="rId3"/>
          <a:srcRect l="21093" t="40625" r="57070" b="14509"/>
          <a:stretch/>
        </p:blipFill>
        <p:spPr>
          <a:xfrm>
            <a:off x="8109857" y="1423084"/>
            <a:ext cx="3917997" cy="4525963"/>
          </a:xfrm>
          <a:prstGeom prst="rect">
            <a:avLst/>
          </a:prstGeom>
        </p:spPr>
      </p:pic>
    </p:spTree>
    <p:extLst>
      <p:ext uri="{BB962C8B-B14F-4D97-AF65-F5344CB8AC3E}">
        <p14:creationId xmlns:p14="http://schemas.microsoft.com/office/powerpoint/2010/main" val="385600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the instruction</a:t>
            </a:r>
          </a:p>
        </p:txBody>
      </p:sp>
      <p:sp>
        <p:nvSpPr>
          <p:cNvPr id="3" name="Content Placeholder 2"/>
          <p:cNvSpPr>
            <a:spLocks noGrp="1"/>
          </p:cNvSpPr>
          <p:nvPr>
            <p:ph idx="1"/>
          </p:nvPr>
        </p:nvSpPr>
        <p:spPr>
          <a:xfrm>
            <a:off x="261258" y="2650674"/>
            <a:ext cx="4637313" cy="1023255"/>
          </a:xfrm>
        </p:spPr>
        <p:txBody>
          <a:bodyPr>
            <a:normAutofit/>
          </a:bodyPr>
          <a:lstStyle/>
          <a:p>
            <a:pPr marL="0" indent="0" algn="ctr">
              <a:buNone/>
            </a:pPr>
            <a:r>
              <a:rPr lang="en-US" sz="2800" dirty="0" smtClean="0"/>
              <a:t>3.	instruction is copied from memory to MDR</a:t>
            </a:r>
            <a:endParaRPr lang="en-US" sz="2800" dirty="0"/>
          </a:p>
        </p:txBody>
      </p:sp>
      <p:pic>
        <p:nvPicPr>
          <p:cNvPr id="4" name="Picture 3"/>
          <p:cNvPicPr>
            <a:picLocks noChangeAspect="1"/>
          </p:cNvPicPr>
          <p:nvPr/>
        </p:nvPicPr>
        <p:blipFill rotWithShape="1">
          <a:blip r:embed="rId2"/>
          <a:srcRect l="19086" t="41964" r="57823" b="13616"/>
          <a:stretch/>
        </p:blipFill>
        <p:spPr>
          <a:xfrm>
            <a:off x="8011886" y="1413486"/>
            <a:ext cx="4180114" cy="4520885"/>
          </a:xfrm>
          <a:prstGeom prst="rect">
            <a:avLst/>
          </a:prstGeom>
        </p:spPr>
      </p:pic>
    </p:spTree>
    <p:extLst>
      <p:ext uri="{BB962C8B-B14F-4D97-AF65-F5344CB8AC3E}">
        <p14:creationId xmlns:p14="http://schemas.microsoft.com/office/powerpoint/2010/main" val="18853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DECODE the instruction</a:t>
            </a:r>
          </a:p>
        </p:txBody>
      </p:sp>
      <p:sp>
        <p:nvSpPr>
          <p:cNvPr id="3" name="Content Placeholder 2"/>
          <p:cNvSpPr>
            <a:spLocks noGrp="1"/>
          </p:cNvSpPr>
          <p:nvPr>
            <p:ph idx="1"/>
          </p:nvPr>
        </p:nvSpPr>
        <p:spPr>
          <a:xfrm>
            <a:off x="261258" y="2650674"/>
            <a:ext cx="6237513" cy="1023255"/>
          </a:xfrm>
        </p:spPr>
        <p:txBody>
          <a:bodyPr>
            <a:normAutofit/>
          </a:bodyPr>
          <a:lstStyle/>
          <a:p>
            <a:pPr marL="0" indent="0" algn="ctr">
              <a:buNone/>
            </a:pPr>
            <a:r>
              <a:rPr lang="en-US" sz="2800" dirty="0" smtClean="0"/>
              <a:t>Instruction is transferred to and </a:t>
            </a:r>
            <a:r>
              <a:rPr lang="en-US" sz="2800" dirty="0"/>
              <a:t>decoded </a:t>
            </a:r>
            <a:r>
              <a:rPr lang="en-US" sz="2800" dirty="0" smtClean="0"/>
              <a:t>in the </a:t>
            </a:r>
            <a:r>
              <a:rPr lang="en-US" sz="2800" dirty="0"/>
              <a:t>IR</a:t>
            </a:r>
          </a:p>
        </p:txBody>
      </p:sp>
      <p:pic>
        <p:nvPicPr>
          <p:cNvPr id="5" name="Picture 4"/>
          <p:cNvPicPr>
            <a:picLocks noChangeAspect="1"/>
          </p:cNvPicPr>
          <p:nvPr/>
        </p:nvPicPr>
        <p:blipFill rotWithShape="1">
          <a:blip r:embed="rId3"/>
          <a:srcRect l="18835" t="40625" r="58576" b="14286"/>
          <a:stretch/>
        </p:blipFill>
        <p:spPr>
          <a:xfrm>
            <a:off x="8117939" y="1322614"/>
            <a:ext cx="4074061" cy="4572000"/>
          </a:xfrm>
          <a:prstGeom prst="rect">
            <a:avLst/>
          </a:prstGeom>
        </p:spPr>
      </p:pic>
    </p:spTree>
    <p:extLst>
      <p:ext uri="{BB962C8B-B14F-4D97-AF65-F5344CB8AC3E}">
        <p14:creationId xmlns:p14="http://schemas.microsoft.com/office/powerpoint/2010/main" val="10447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11541</TotalTime>
  <Words>1411</Words>
  <Application>Microsoft Office PowerPoint</Application>
  <PresentationFormat>Widescreen</PresentationFormat>
  <Paragraphs>70</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Sylfaen</vt:lpstr>
      <vt:lpstr>Times New Roman</vt:lpstr>
      <vt:lpstr>Office Theme</vt:lpstr>
      <vt:lpstr>PowerPoint Presentation</vt:lpstr>
      <vt:lpstr>Lect-2 (UNIT-1)  Overview of Computer organization and Programming fundamentals</vt:lpstr>
      <vt:lpstr>Till date </vt:lpstr>
      <vt:lpstr>CPU OPERATION</vt:lpstr>
      <vt:lpstr>The CPU and Main Memory</vt:lpstr>
      <vt:lpstr>Inside the CPU</vt:lpstr>
      <vt:lpstr>FETCH the instruction</vt:lpstr>
      <vt:lpstr>FETCH the instruction</vt:lpstr>
      <vt:lpstr>DECODE the instruction</vt:lpstr>
      <vt:lpstr>EXECUTE the instruction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Ankit Khare</cp:lastModifiedBy>
  <cp:revision>804</cp:revision>
  <cp:lastPrinted>2017-08-16T11:40:20Z</cp:lastPrinted>
  <dcterms:created xsi:type="dcterms:W3CDTF">2017-08-14T08:34:40Z</dcterms:created>
  <dcterms:modified xsi:type="dcterms:W3CDTF">2021-09-08T04:17:03Z</dcterms:modified>
</cp:coreProperties>
</file>